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2uEadoQeYExTL7I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147"/>
    <a:srgbClr val="153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&amp;ehk=2uEadoQeYExTL7I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chartUserShapes" Target="../drawings/drawing1.xml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https://www.flickr.com/photos/ligthelm/10866943666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&amp;ehk=2uEadoQeYExTL7I"/><Relationship Id="rId2" Type="http://schemas.microsoft.com/office/2011/relationships/chartColorStyle" Target="colors3.xml"/><Relationship Id="rId1" Type="http://schemas.microsoft.com/office/2011/relationships/chartStyle" Target="style3.xml"/><Relationship Id="rId6" Type="http://schemas.openxmlformats.org/officeDocument/2006/relationships/chartUserShapes" Target="../drawings/drawing2.xml"/><Relationship Id="rId5" Type="http://schemas.openxmlformats.org/officeDocument/2006/relationships/package" Target="../embeddings/Microsoft_Excel_Worksheet2.xlsx"/><Relationship Id="rId4" Type="http://schemas.openxmlformats.org/officeDocument/2006/relationships/hyperlink" Target="https://www.flickr.com/photos/ligthelm/10866943666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&amp;ehk=2uEadoQeYExTL7I"/><Relationship Id="rId2" Type="http://schemas.microsoft.com/office/2011/relationships/chartColorStyle" Target="colors4.xml"/><Relationship Id="rId1" Type="http://schemas.microsoft.com/office/2011/relationships/chartStyle" Target="style4.xml"/><Relationship Id="rId6" Type="http://schemas.openxmlformats.org/officeDocument/2006/relationships/chartUserShapes" Target="../drawings/drawing3.xml"/><Relationship Id="rId5" Type="http://schemas.openxmlformats.org/officeDocument/2006/relationships/package" Target="../embeddings/Microsoft_Excel_Worksheet3.xlsx"/><Relationship Id="rId4" Type="http://schemas.openxmlformats.org/officeDocument/2006/relationships/hyperlink" Target="https://www.flickr.com/photos/ligthelm/1086694366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Projected Gross Revenue in Billions</a:t>
            </a:r>
          </a:p>
        </c:rich>
      </c:tx>
      <c:layout>
        <c:manualLayout>
          <c:xMode val="edge"/>
          <c:yMode val="edge"/>
          <c:x val="0.29805836770403699"/>
          <c:y val="0.187313432835820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597712785901763"/>
          <c:y val="0.1661611235162769"/>
          <c:w val="0.80858130233720782"/>
          <c:h val="0.70777702338970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Recvenue in Billions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$</a:t>
                    </a:r>
                    <a:fld id="{6D571601-8B9D-418A-8F66-AB38338B055B}" type="VALUE">
                      <a:rPr lang="en-US" smtClean="0"/>
                      <a:pPr/>
                      <a:t>[VALUE]</a:t>
                    </a:fld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318-4177-A8F2-0442080E77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$</a:t>
                    </a:r>
                    <a:fld id="{4BEAEAE3-7829-4EC7-BF66-E20C2292C57C}" type="VALUE">
                      <a:rPr lang="en-US" smtClean="0"/>
                      <a:pPr/>
                      <a:t>[VALUE]</a:t>
                    </a:fld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318-4177-A8F2-0442080E77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1">
                  <c:v>2017</c:v>
                </c:pt>
                <c:pt idx="2">
                  <c:v>2025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1">
                  <c:v>40</c:v>
                </c:pt>
                <c:pt idx="2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8-4177-A8F2-0442080E77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0613672"/>
        <c:axId val="300615640"/>
      </c:barChart>
      <c:catAx>
        <c:axId val="300613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615640"/>
        <c:crosses val="autoZero"/>
        <c:auto val="1"/>
        <c:lblAlgn val="ctr"/>
        <c:lblOffset val="100"/>
        <c:noMultiLvlLbl val="0"/>
      </c:catAx>
      <c:valAx>
        <c:axId val="300615640"/>
        <c:scaling>
          <c:orientation val="minMax"/>
          <c:max val="300"/>
        </c:scaling>
        <c:delete val="1"/>
        <c:axPos val="l"/>
        <c:numFmt formatCode="General" sourceLinked="0"/>
        <c:majorTickMark val="none"/>
        <c:minorTickMark val="none"/>
        <c:tickLblPos val="nextTo"/>
        <c:crossAx val="300613672"/>
        <c:crosses val="autoZero"/>
        <c:crossBetween val="between"/>
      </c:valAx>
      <c:spPr>
        <a:noFill/>
        <a:ln>
          <a:solidFill>
            <a:schemeClr val="accent1">
              <a:shade val="50000"/>
            </a:schemeClr>
          </a:solidFill>
        </a:ln>
        <a:effectLst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3">
        <a:alphaModFix amt="17000"/>
        <a:extLst>
          <a:ext uri="{837473B0-CC2E-450A-ABE3-18F120FF3D39}">
            <a1611:picAttrSrcUrl xmlns:a1611="http://schemas.microsoft.com/office/drawing/2016/11/main" r:id="rId4"/>
          </a:ext>
        </a:extLst>
      </a:blip>
      <a:srcRect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5">
    <c:autoUpdate val="0"/>
  </c:externalData>
  <c:userShapes r:id="rId6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753752691025982E-2"/>
          <c:y val="3.9439228750252374E-2"/>
          <c:w val="0.93401029225279419"/>
          <c:h val="0.884378154653745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C-4D3E-81C9-0771DCCFEF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74.17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2C-4D3E-81C9-0771DCCFEF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7790976"/>
        <c:axId val="607790584"/>
      </c:barChart>
      <c:catAx>
        <c:axId val="60779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07790584"/>
        <c:crosses val="autoZero"/>
        <c:auto val="1"/>
        <c:lblAlgn val="ctr"/>
        <c:lblOffset val="100"/>
        <c:noMultiLvlLbl val="0"/>
      </c:catAx>
      <c:valAx>
        <c:axId val="60779058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779097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901260983681386"/>
          <c:y val="0.91832118207446289"/>
          <c:w val="0.23096014492753622"/>
          <c:h val="8.1678817925537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596"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Projected Gross Revenue in Billions</a:t>
            </a:r>
          </a:p>
        </c:rich>
      </c:tx>
      <c:layout>
        <c:manualLayout>
          <c:xMode val="edge"/>
          <c:yMode val="edge"/>
          <c:x val="0.30282025098425197"/>
          <c:y val="0.149999990772638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596" b="0" i="0" u="none" strike="noStrike" kern="120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96125484314461"/>
          <c:y val="0.12884774059745691"/>
          <c:w val="0.84985114360704916"/>
          <c:h val="0.70777702338970072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0613672"/>
        <c:axId val="300615640"/>
      </c:barChart>
      <c:catAx>
        <c:axId val="300613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330"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615640"/>
        <c:crosses val="autoZero"/>
        <c:auto val="1"/>
        <c:lblAlgn val="ctr"/>
        <c:lblOffset val="100"/>
        <c:noMultiLvlLbl val="0"/>
      </c:catAx>
      <c:valAx>
        <c:axId val="300615640"/>
        <c:scaling>
          <c:orientation val="minMax"/>
          <c:max val="300"/>
        </c:scaling>
        <c:delete val="1"/>
        <c:axPos val="l"/>
        <c:numFmt formatCode="General" sourceLinked="0"/>
        <c:majorTickMark val="none"/>
        <c:minorTickMark val="none"/>
        <c:tickLblPos val="nextTo"/>
        <c:crossAx val="300613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3">
        <a:alphaModFix amt="17000"/>
        <a:extLst>
          <a:ext uri="{837473B0-CC2E-450A-ABE3-18F120FF3D39}">
            <a1611:picAttrSrcUrl xmlns:a1611="http://schemas.microsoft.com/office/drawing/2016/11/main" r:id="rId4"/>
          </a:ext>
        </a:extLst>
      </a:blip>
      <a:srcRect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en-US" sz="133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5">
    <c:autoUpdate val="0"/>
  </c:externalData>
  <c:userShapes r:id="rId6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596"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dirty="0"/>
              <a:t>Projected Gross Revenue in Billions</a:t>
            </a:r>
          </a:p>
        </c:rich>
      </c:tx>
      <c:layout>
        <c:manualLayout>
          <c:xMode val="edge"/>
          <c:yMode val="edge"/>
          <c:x val="0.30282025098425197"/>
          <c:y val="0.149999990772638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596" b="0" i="0" u="none" strike="noStrike" kern="120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96125484314461"/>
          <c:y val="0.12884774059745691"/>
          <c:w val="0.84985114360704916"/>
          <c:h val="0.70777702338970072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00613672"/>
        <c:axId val="300615640"/>
      </c:barChart>
      <c:catAx>
        <c:axId val="300613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330"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615640"/>
        <c:crosses val="autoZero"/>
        <c:auto val="1"/>
        <c:lblAlgn val="ctr"/>
        <c:lblOffset val="100"/>
        <c:noMultiLvlLbl val="0"/>
      </c:catAx>
      <c:valAx>
        <c:axId val="300615640"/>
        <c:scaling>
          <c:orientation val="minMax"/>
          <c:max val="300"/>
        </c:scaling>
        <c:delete val="1"/>
        <c:axPos val="l"/>
        <c:numFmt formatCode="General" sourceLinked="0"/>
        <c:majorTickMark val="none"/>
        <c:minorTickMark val="none"/>
        <c:tickLblPos val="nextTo"/>
        <c:crossAx val="300613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3">
        <a:alphaModFix amt="17000"/>
        <a:extLst>
          <a:ext uri="{837473B0-CC2E-450A-ABE3-18F120FF3D39}">
            <a1611:picAttrSrcUrl xmlns:a1611="http://schemas.microsoft.com/office/drawing/2016/11/main" r:id="rId4"/>
          </a:ext>
        </a:extLst>
      </a:blip>
      <a:srcRect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en-US" sz="133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5">
    <c:autoUpdate val="0"/>
  </c:externalData>
  <c:userShapes r:id="rId6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0.17554</cdr:x>
      <cdr:y>0.0341</cdr:y>
    </cdr:from>
    <cdr:to>
      <cdr:x>0.8591</cdr:x>
      <cdr:y>0.13682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F1ED994-130D-442E-AC79-715C34E0AB47}"/>
            </a:ext>
          </a:extLst>
        </cdr:cNvPr>
        <cdr:cNvSpPr txBox="1"/>
      </cdr:nvSpPr>
      <cdr:spPr>
        <a:xfrm xmlns:a="http://schemas.openxmlformats.org/drawingml/2006/main">
          <a:off x="1426816" y="184794"/>
          <a:ext cx="5555975" cy="55659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dirty="0"/>
            <a:t>Food Home Delivery Industry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0.01949</cdr:y>
    </cdr:from>
    <cdr:to>
      <cdr:x>1</cdr:x>
      <cdr:y>0.12221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F1ED994-130D-442E-AC79-715C34E0AB47}"/>
            </a:ext>
          </a:extLst>
        </cdr:cNvPr>
        <cdr:cNvSpPr txBox="1"/>
      </cdr:nvSpPr>
      <cdr:spPr>
        <a:xfrm xmlns:a="http://schemas.openxmlformats.org/drawingml/2006/main">
          <a:off x="0" y="103695"/>
          <a:ext cx="8617527" cy="5464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3200" dirty="0"/>
            <a:t>Potential Applications</a:t>
          </a:r>
        </a:p>
      </cdr:txBody>
    </cdr:sp>
  </cdr:relSizeAnchor>
  <cdr:relSizeAnchor xmlns:cdr="http://schemas.openxmlformats.org/drawingml/2006/chartDrawing">
    <cdr:from>
      <cdr:x>0.36897</cdr:x>
      <cdr:y>0.38806</cdr:y>
    </cdr:from>
    <cdr:to>
      <cdr:x>0.6381</cdr:x>
      <cdr:y>0.65658</cdr:y>
    </cdr:to>
    <cdr:sp macro="" textlink="">
      <cdr:nvSpPr>
        <cdr:cNvPr id="3" name="Flowchart: Process 2">
          <a:extLst xmlns:a="http://schemas.openxmlformats.org/drawingml/2006/main">
            <a:ext uri="{FF2B5EF4-FFF2-40B4-BE49-F238E27FC236}">
              <a16:creationId xmlns:a16="http://schemas.microsoft.com/office/drawing/2014/main" id="{167B9CAC-055E-4E9A-9777-10D724FC1E8C}"/>
            </a:ext>
          </a:extLst>
        </cdr:cNvPr>
        <cdr:cNvSpPr/>
      </cdr:nvSpPr>
      <cdr:spPr>
        <a:xfrm xmlns:a="http://schemas.openxmlformats.org/drawingml/2006/main">
          <a:off x="3179619" y="2064535"/>
          <a:ext cx="2319225" cy="1428542"/>
        </a:xfrm>
        <a:prstGeom xmlns:a="http://schemas.openxmlformats.org/drawingml/2006/main" prst="flowChartProcess">
          <a:avLst/>
        </a:prstGeom>
        <a:solidFill xmlns:a="http://schemas.openxmlformats.org/drawingml/2006/main">
          <a:srgbClr val="15314B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pPr marL="0" indent="0" algn="ctr"/>
          <a:endParaRPr lang="en-US" sz="1100" dirty="0">
            <a:solidFill>
              <a:schemeClr val="lt1"/>
            </a:solidFill>
            <a:latin typeface="+mn-lt"/>
            <a:ea typeface="+mn-ea"/>
            <a:cs typeface="+mn-cs"/>
          </a:endParaRPr>
        </a:p>
        <a:p xmlns:a="http://schemas.openxmlformats.org/drawingml/2006/main">
          <a:pPr marL="0" indent="0" algn="ctr"/>
          <a:r>
            <a:rPr lang="en-US" sz="2000" dirty="0">
              <a:solidFill>
                <a:schemeClr val="lt1"/>
              </a:solidFill>
              <a:latin typeface="+mn-lt"/>
              <a:ea typeface="+mn-ea"/>
              <a:cs typeface="+mn-cs"/>
            </a:rPr>
            <a:t>Recipe Recommendation Engine</a:t>
          </a:r>
        </a:p>
      </cdr:txBody>
    </cdr:sp>
  </cdr:relSizeAnchor>
  <cdr:relSizeAnchor xmlns:cdr="http://schemas.openxmlformats.org/drawingml/2006/chartDrawing">
    <cdr:from>
      <cdr:x>0.06944</cdr:x>
      <cdr:y>0.63573</cdr:y>
    </cdr:from>
    <cdr:to>
      <cdr:x>0.26944</cdr:x>
      <cdr:y>0.90438</cdr:y>
    </cdr:to>
    <cdr:sp macro="" textlink="">
      <cdr:nvSpPr>
        <cdr:cNvPr id="4" name="Flowchart: Multidocument 3">
          <a:extLst xmlns:a="http://schemas.openxmlformats.org/drawingml/2006/main">
            <a:ext uri="{FF2B5EF4-FFF2-40B4-BE49-F238E27FC236}">
              <a16:creationId xmlns:a16="http://schemas.microsoft.com/office/drawing/2014/main" id="{EA4CADEB-11F5-45B9-AC48-7586C0257AC2}"/>
            </a:ext>
          </a:extLst>
        </cdr:cNvPr>
        <cdr:cNvSpPr/>
      </cdr:nvSpPr>
      <cdr:spPr>
        <a:xfrm xmlns:a="http://schemas.openxmlformats.org/drawingml/2006/main">
          <a:off x="598398" y="3382173"/>
          <a:ext cx="1723506" cy="1429257"/>
        </a:xfrm>
        <a:prstGeom xmlns:a="http://schemas.openxmlformats.org/drawingml/2006/main" prst="flowChartMultidocument">
          <a:avLst/>
        </a:prstGeom>
        <a:solidFill xmlns:a="http://schemas.openxmlformats.org/drawingml/2006/main">
          <a:srgbClr val="153147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/>
            <a:t>Specialized Diets:</a:t>
          </a:r>
        </a:p>
        <a:p xmlns:a="http://schemas.openxmlformats.org/drawingml/2006/main">
          <a:r>
            <a:rPr lang="en-US" dirty="0"/>
            <a:t>  Low Salt</a:t>
          </a:r>
        </a:p>
        <a:p xmlns:a="http://schemas.openxmlformats.org/drawingml/2006/main">
          <a:r>
            <a:rPr lang="en-US" dirty="0"/>
            <a:t>  Low Sugar</a:t>
          </a:r>
        </a:p>
        <a:p xmlns:a="http://schemas.openxmlformats.org/drawingml/2006/main">
          <a:r>
            <a:rPr lang="en-US" dirty="0"/>
            <a:t>  …</a:t>
          </a:r>
        </a:p>
      </cdr:txBody>
    </cdr:sp>
  </cdr:relSizeAnchor>
  <cdr:relSizeAnchor xmlns:cdr="http://schemas.openxmlformats.org/drawingml/2006/chartDrawing">
    <cdr:from>
      <cdr:x>0.74788</cdr:x>
      <cdr:y>0.63573</cdr:y>
    </cdr:from>
    <cdr:to>
      <cdr:x>0.97645</cdr:x>
      <cdr:y>0.90438</cdr:y>
    </cdr:to>
    <cdr:sp macro="" textlink="">
      <cdr:nvSpPr>
        <cdr:cNvPr id="5" name="Flowchart: Multidocument 4">
          <a:extLst xmlns:a="http://schemas.openxmlformats.org/drawingml/2006/main">
            <a:ext uri="{FF2B5EF4-FFF2-40B4-BE49-F238E27FC236}">
              <a16:creationId xmlns:a16="http://schemas.microsoft.com/office/drawing/2014/main" id="{8FAF2F89-93E0-463E-B725-C8BA4CBF1131}"/>
            </a:ext>
          </a:extLst>
        </cdr:cNvPr>
        <cdr:cNvSpPr/>
      </cdr:nvSpPr>
      <cdr:spPr>
        <a:xfrm xmlns:a="http://schemas.openxmlformats.org/drawingml/2006/main">
          <a:off x="6444841" y="3382173"/>
          <a:ext cx="1969708" cy="1429257"/>
        </a:xfrm>
        <a:prstGeom xmlns:a="http://schemas.openxmlformats.org/drawingml/2006/main" prst="flowChartMultidocument">
          <a:avLst/>
        </a:prstGeom>
        <a:solidFill xmlns:a="http://schemas.openxmlformats.org/drawingml/2006/main">
          <a:srgbClr val="153147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/>
          <a:r>
            <a:rPr lang="en-US" sz="1100" dirty="0">
              <a:solidFill>
                <a:schemeClr val="lt1"/>
              </a:solidFill>
              <a:latin typeface="+mn-lt"/>
              <a:ea typeface="+mn-ea"/>
              <a:cs typeface="+mn-cs"/>
            </a:rPr>
            <a:t>Mobile App: </a:t>
          </a:r>
        </a:p>
        <a:p xmlns:a="http://schemas.openxmlformats.org/drawingml/2006/main">
          <a:pPr marL="0" indent="0"/>
          <a:r>
            <a:rPr lang="en-US" sz="1100" dirty="0">
              <a:solidFill>
                <a:schemeClr val="lt1"/>
              </a:solidFill>
              <a:latin typeface="+mn-lt"/>
              <a:ea typeface="+mn-ea"/>
              <a:cs typeface="+mn-cs"/>
            </a:rPr>
            <a:t>Generate Personalized Recipes</a:t>
          </a:r>
        </a:p>
        <a:p xmlns:a="http://schemas.openxmlformats.org/drawingml/2006/main">
          <a:pPr marL="0" indent="0"/>
          <a:r>
            <a:rPr lang="en-US" dirty="0"/>
            <a:t>Track Preferences</a:t>
          </a:r>
          <a:endParaRPr lang="en-US" sz="1100" dirty="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0.05039</cdr:x>
      <cdr:y>0.16064</cdr:y>
    </cdr:from>
    <cdr:to>
      <cdr:x>0.26944</cdr:x>
      <cdr:y>0.4293</cdr:y>
    </cdr:to>
    <cdr:sp macro="" textlink="">
      <cdr:nvSpPr>
        <cdr:cNvPr id="6" name="Flowchart: Multidocument 5">
          <a:extLst xmlns:a="http://schemas.openxmlformats.org/drawingml/2006/main">
            <a:ext uri="{FF2B5EF4-FFF2-40B4-BE49-F238E27FC236}">
              <a16:creationId xmlns:a16="http://schemas.microsoft.com/office/drawing/2014/main" id="{8FAF2F89-93E0-463E-B725-C8BA4CBF1131}"/>
            </a:ext>
          </a:extLst>
        </cdr:cNvPr>
        <cdr:cNvSpPr/>
      </cdr:nvSpPr>
      <cdr:spPr>
        <a:xfrm xmlns:a="http://schemas.openxmlformats.org/drawingml/2006/main">
          <a:off x="434234" y="854607"/>
          <a:ext cx="1887670" cy="1429311"/>
        </a:xfrm>
        <a:prstGeom xmlns:a="http://schemas.openxmlformats.org/drawingml/2006/main" prst="flowChartMultidocument">
          <a:avLst/>
        </a:prstGeom>
        <a:solidFill xmlns:a="http://schemas.openxmlformats.org/drawingml/2006/main">
          <a:srgbClr val="153147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Product Development / Marketing:</a:t>
          </a:r>
        </a:p>
        <a:p xmlns:a="http://schemas.openxmlformats.org/drawingml/2006/main">
          <a:r>
            <a:rPr lang="en-US" dirty="0"/>
            <a:t>Suggest New Products</a:t>
          </a:r>
        </a:p>
        <a:p xmlns:a="http://schemas.openxmlformats.org/drawingml/2006/main">
          <a:r>
            <a:rPr lang="en-US" dirty="0"/>
            <a:t>Identify Similar Higher      Profit Products</a:t>
          </a:r>
        </a:p>
      </cdr:txBody>
    </cdr:sp>
  </cdr:relSizeAnchor>
  <cdr:relSizeAnchor xmlns:cdr="http://schemas.openxmlformats.org/drawingml/2006/chartDrawing">
    <cdr:from>
      <cdr:x>0.77645</cdr:x>
      <cdr:y>0.16064</cdr:y>
    </cdr:from>
    <cdr:to>
      <cdr:x>0.97645</cdr:x>
      <cdr:y>0.4293</cdr:y>
    </cdr:to>
    <cdr:sp macro="" textlink="">
      <cdr:nvSpPr>
        <cdr:cNvPr id="7" name="Flowchart: Multidocument 6">
          <a:extLst xmlns:a="http://schemas.openxmlformats.org/drawingml/2006/main">
            <a:ext uri="{FF2B5EF4-FFF2-40B4-BE49-F238E27FC236}">
              <a16:creationId xmlns:a16="http://schemas.microsoft.com/office/drawing/2014/main" id="{8FAF2F89-93E0-463E-B725-C8BA4CBF1131}"/>
            </a:ext>
          </a:extLst>
        </cdr:cNvPr>
        <cdr:cNvSpPr/>
      </cdr:nvSpPr>
      <cdr:spPr>
        <a:xfrm xmlns:a="http://schemas.openxmlformats.org/drawingml/2006/main">
          <a:off x="6691044" y="854607"/>
          <a:ext cx="1723505" cy="1429311"/>
        </a:xfrm>
        <a:prstGeom xmlns:a="http://schemas.openxmlformats.org/drawingml/2006/main" prst="flowChartMultidocument">
          <a:avLst/>
        </a:prstGeom>
        <a:solidFill xmlns:a="http://schemas.openxmlformats.org/drawingml/2006/main">
          <a:srgbClr val="153147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/>
          <a:r>
            <a:rPr lang="en-US" sz="1100" dirty="0">
              <a:solidFill>
                <a:schemeClr val="lt1"/>
              </a:solidFill>
              <a:latin typeface="+mn-lt"/>
              <a:ea typeface="+mn-ea"/>
              <a:cs typeface="+mn-cs"/>
            </a:rPr>
            <a:t>Restaurants:</a:t>
          </a:r>
        </a:p>
        <a:p xmlns:a="http://schemas.openxmlformats.org/drawingml/2006/main">
          <a:pPr marL="0" indent="0"/>
          <a:r>
            <a:rPr lang="en-US" sz="1100" dirty="0">
              <a:solidFill>
                <a:schemeClr val="lt1"/>
              </a:solidFill>
              <a:latin typeface="+mn-lt"/>
              <a:ea typeface="+mn-ea"/>
              <a:cs typeface="+mn-cs"/>
            </a:rPr>
            <a:t>Customized Menus</a:t>
          </a:r>
        </a:p>
        <a:p xmlns:a="http://schemas.openxmlformats.org/drawingml/2006/main">
          <a:pPr marL="0" indent="0"/>
          <a:r>
            <a:rPr lang="en-US" dirty="0"/>
            <a:t>Recommend Dishes</a:t>
          </a:r>
        </a:p>
        <a:p xmlns:a="http://schemas.openxmlformats.org/drawingml/2006/main">
          <a:pPr marL="0" indent="0"/>
          <a:endParaRPr lang="en-US" sz="1100" dirty="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  <cdr:relSizeAnchor xmlns:cdr="http://schemas.openxmlformats.org/drawingml/2006/chartDrawing">
    <cdr:from>
      <cdr:x>0.64401</cdr:x>
      <cdr:y>0.33027</cdr:y>
    </cdr:from>
    <cdr:to>
      <cdr:x>0.7202</cdr:x>
      <cdr:y>0.38997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63524009-1492-441A-BB5E-0F930F4B0331}"/>
            </a:ext>
          </a:extLst>
        </cdr:cNvPr>
        <cdr:cNvCxnSpPr/>
      </cdr:nvCxnSpPr>
      <cdr:spPr>
        <a:xfrm xmlns:a="http://schemas.openxmlformats.org/drawingml/2006/main" flipV="1">
          <a:off x="5549800" y="1757061"/>
          <a:ext cx="656569" cy="317613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70C0"/>
          </a:solidFill>
          <a:headEnd type="none" w="med" len="med"/>
          <a:tailEnd type="arrow" w="med" len="med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0.28997</cdr:x>
      <cdr:y>0.66149</cdr:y>
    </cdr:from>
    <cdr:to>
      <cdr:x>0.36637</cdr:x>
      <cdr:y>0.72164</cdr:y>
    </cdr:to>
    <cdr:cxnSp macro="">
      <cdr:nvCxnSpPr>
        <cdr:cNvPr id="11" name="Straight Arrow Connector 10">
          <a:extLst xmlns:a="http://schemas.openxmlformats.org/drawingml/2006/main">
            <a:ext uri="{FF2B5EF4-FFF2-40B4-BE49-F238E27FC236}">
              <a16:creationId xmlns:a16="http://schemas.microsoft.com/office/drawing/2014/main" id="{4E0A3045-7462-4506-B0CA-059347E4CE40}"/>
            </a:ext>
          </a:extLst>
        </cdr:cNvPr>
        <cdr:cNvCxnSpPr/>
      </cdr:nvCxnSpPr>
      <cdr:spPr>
        <a:xfrm xmlns:a="http://schemas.openxmlformats.org/drawingml/2006/main" flipH="1">
          <a:off x="2498819" y="3519198"/>
          <a:ext cx="658368" cy="3200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70C0"/>
          </a:solidFill>
          <a:headEnd type="none" w="med" len="med"/>
          <a:tailEnd type="arrow" w="med" len="med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0.28945</cdr:x>
      <cdr:y>0.33158</cdr:y>
    </cdr:from>
    <cdr:to>
      <cdr:x>0.36584</cdr:x>
      <cdr:y>0.39174</cdr:y>
    </cdr:to>
    <cdr:cxnSp macro="">
      <cdr:nvCxnSpPr>
        <cdr:cNvPr id="12" name="Straight Arrow Connector 11">
          <a:extLst xmlns:a="http://schemas.openxmlformats.org/drawingml/2006/main">
            <a:ext uri="{FF2B5EF4-FFF2-40B4-BE49-F238E27FC236}">
              <a16:creationId xmlns:a16="http://schemas.microsoft.com/office/drawing/2014/main" id="{4E0A3045-7462-4506-B0CA-059347E4CE40}"/>
            </a:ext>
          </a:extLst>
        </cdr:cNvPr>
        <cdr:cNvCxnSpPr/>
      </cdr:nvCxnSpPr>
      <cdr:spPr>
        <a:xfrm xmlns:a="http://schemas.openxmlformats.org/drawingml/2006/main" flipH="1" flipV="1">
          <a:off x="2494303" y="1764060"/>
          <a:ext cx="658368" cy="3200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70C0"/>
          </a:solidFill>
          <a:headEnd type="none" w="med" len="med"/>
          <a:tailEnd type="arrow" w="med" len="med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0.64418</cdr:x>
      <cdr:y>0.66149</cdr:y>
    </cdr:from>
    <cdr:to>
      <cdr:x>0.72058</cdr:x>
      <cdr:y>0.72164</cdr:y>
    </cdr:to>
    <cdr:cxnSp macro="">
      <cdr:nvCxnSpPr>
        <cdr:cNvPr id="13" name="Straight Arrow Connector 12">
          <a:extLst xmlns:a="http://schemas.openxmlformats.org/drawingml/2006/main">
            <a:ext uri="{FF2B5EF4-FFF2-40B4-BE49-F238E27FC236}">
              <a16:creationId xmlns:a16="http://schemas.microsoft.com/office/drawing/2014/main" id="{4E0A3045-7462-4506-B0CA-059347E4CE40}"/>
            </a:ext>
          </a:extLst>
        </cdr:cNvPr>
        <cdr:cNvCxnSpPr/>
      </cdr:nvCxnSpPr>
      <cdr:spPr>
        <a:xfrm xmlns:a="http://schemas.openxmlformats.org/drawingml/2006/main">
          <a:off x="5551244" y="3519197"/>
          <a:ext cx="658368" cy="3200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rgbClr val="0070C0"/>
          </a:solidFill>
          <a:headEnd type="none" w="med" len="med"/>
          <a:tailEnd type="arrow" w="med" len="med"/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1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0.01949</cdr:y>
    </cdr:from>
    <cdr:to>
      <cdr:x>1</cdr:x>
      <cdr:y>0.12221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F1ED994-130D-442E-AC79-715C34E0AB47}"/>
            </a:ext>
          </a:extLst>
        </cdr:cNvPr>
        <cdr:cNvSpPr txBox="1"/>
      </cdr:nvSpPr>
      <cdr:spPr>
        <a:xfrm xmlns:a="http://schemas.openxmlformats.org/drawingml/2006/main">
          <a:off x="0" y="103695"/>
          <a:ext cx="8617527" cy="5464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4000" b="1" dirty="0">
              <a:solidFill>
                <a:srgbClr val="002060"/>
              </a:solidFill>
            </a:rPr>
            <a:t>Future Developments</a:t>
          </a:r>
        </a:p>
      </cdr:txBody>
    </cdr:sp>
  </cdr:relSizeAnchor>
  <cdr:relSizeAnchor xmlns:cdr="http://schemas.openxmlformats.org/drawingml/2006/chartDrawing">
    <cdr:from>
      <cdr:x>0.18911</cdr:x>
      <cdr:y>0.16082</cdr:y>
    </cdr:from>
    <cdr:to>
      <cdr:x>0.95117</cdr:x>
      <cdr:y>0.93133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5DAA6D10-75F3-4E39-A14F-73AE3B3AA85C}"/>
            </a:ext>
          </a:extLst>
        </cdr:cNvPr>
        <cdr:cNvSpPr txBox="1"/>
      </cdr:nvSpPr>
      <cdr:spPr>
        <a:xfrm xmlns:a="http://schemas.openxmlformats.org/drawingml/2006/main">
          <a:off x="1629642" y="974228"/>
          <a:ext cx="6567054" cy="46676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1.  Weight ingredients by importance, e.g., 	main 	ingredient vs spice</a:t>
          </a:r>
        </a:p>
        <a:p xmlns:a="http://schemas.openxmlformats.org/drawingml/2006/main">
          <a:endParaRPr lang="en-US" sz="2400" b="1" dirty="0"/>
        </a:p>
        <a:p xmlns:a="http://schemas.openxmlformats.org/drawingml/2006/main">
          <a:r>
            <a:rPr lang="en-US" sz="2400" b="1" dirty="0"/>
            <a:t>2.  Normalize ingredient names</a:t>
          </a:r>
        </a:p>
        <a:p xmlns:a="http://schemas.openxmlformats.org/drawingml/2006/main">
          <a:endParaRPr lang="en-US" sz="2400" b="1" dirty="0"/>
        </a:p>
        <a:p xmlns:a="http://schemas.openxmlformats.org/drawingml/2006/main">
          <a:r>
            <a:rPr lang="en-US" sz="2400" b="1" dirty="0"/>
            <a:t>3.  Add flavor dimensionality:</a:t>
          </a:r>
        </a:p>
        <a:p xmlns:a="http://schemas.openxmlformats.org/drawingml/2006/main">
          <a:r>
            <a:rPr lang="en-US" sz="2400" b="1" dirty="0"/>
            <a:t>	Salty</a:t>
          </a:r>
        </a:p>
        <a:p xmlns:a="http://schemas.openxmlformats.org/drawingml/2006/main">
          <a:r>
            <a:rPr lang="en-US" sz="2400" b="1" dirty="0"/>
            <a:t>	Sour</a:t>
          </a:r>
        </a:p>
        <a:p xmlns:a="http://schemas.openxmlformats.org/drawingml/2006/main">
          <a:r>
            <a:rPr lang="en-US" sz="2400" b="1" dirty="0"/>
            <a:t>	Sweet</a:t>
          </a:r>
        </a:p>
        <a:p xmlns:a="http://schemas.openxmlformats.org/drawingml/2006/main">
          <a:r>
            <a:rPr lang="en-US" sz="2400" b="1" dirty="0"/>
            <a:t>	Bitter</a:t>
          </a:r>
        </a:p>
        <a:p xmlns:a="http://schemas.openxmlformats.org/drawingml/2006/main">
          <a:r>
            <a:rPr lang="en-US" sz="2400" b="1" dirty="0"/>
            <a:t>	Meaty</a:t>
          </a:r>
        </a:p>
        <a:p xmlns:a="http://schemas.openxmlformats.org/drawingml/2006/main">
          <a:r>
            <a:rPr lang="en-US" sz="2400" b="1" dirty="0"/>
            <a:t>	Piquant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4"/>
            <a:ext cx="1622755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1" y="362396"/>
            <a:ext cx="9144000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2089595"/>
            <a:ext cx="9144000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1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5642" y="233796"/>
            <a:ext cx="1063300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1" y="5395518"/>
            <a:ext cx="12192000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1150515"/>
            <a:ext cx="1828800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150515"/>
            <a:ext cx="8229600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2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6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755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1" y="5409217"/>
            <a:ext cx="12192000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1932519"/>
            <a:ext cx="9144000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4084265"/>
            <a:ext cx="9144000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88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09" y="152400"/>
            <a:ext cx="9753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709" y="1600200"/>
            <a:ext cx="48768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9" y="1600200"/>
            <a:ext cx="487680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11/2/2017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789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09" y="152400"/>
            <a:ext cx="975360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709" y="1524001"/>
            <a:ext cx="48768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709" y="2413001"/>
            <a:ext cx="48768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524001"/>
            <a:ext cx="48768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413001"/>
            <a:ext cx="487680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11/2/2017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4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11/2/2017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6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1" y="5409217"/>
            <a:ext cx="12192000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11/2/2017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5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600200"/>
            <a:ext cx="6096001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1600202"/>
            <a:ext cx="34544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11/2/2017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8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9205" y="1600200"/>
            <a:ext cx="6705596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600200"/>
            <a:ext cx="2844800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11/2/2017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7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1" y="5409217"/>
            <a:ext cx="12192000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 dirty="0"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2"/>
            <a:ext cx="1063300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152400"/>
            <a:ext cx="975360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600200"/>
            <a:ext cx="975360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1" y="6448425"/>
            <a:ext cx="829056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0" y="6448425"/>
            <a:ext cx="14224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11/2/2017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448425"/>
            <a:ext cx="8128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70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33400"/>
            <a:ext cx="9676288" cy="1524000"/>
          </a:xfrm>
        </p:spPr>
        <p:txBody>
          <a:bodyPr/>
          <a:lstStyle/>
          <a:p>
            <a:r>
              <a:rPr lang="en-US" sz="4800" dirty="0"/>
              <a:t>A Machine Learning Framework for the Food &amp; Beverage Industry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2362201"/>
            <a:ext cx="9141619" cy="501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Abrams</a:t>
            </a: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6DB460-9C87-4029-92C3-0F6F8F284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413832"/>
              </p:ext>
            </p:extLst>
          </p:nvPr>
        </p:nvGraphicFramePr>
        <p:xfrm>
          <a:off x="2133601" y="381000"/>
          <a:ext cx="8001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12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341516" y="2410896"/>
            <a:ext cx="1447800" cy="1280160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1600" dirty="0">
                <a:solidFill>
                  <a:prstClr val="white"/>
                </a:solidFill>
                <a:latin typeface="Constantia"/>
              </a:rPr>
              <a:t>Scrub and Munge Data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3266271" y="2986322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1726" y="2685918"/>
            <a:ext cx="3291840" cy="7232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182880" rtlCol="0">
            <a:spAutoFit/>
          </a:bodyPr>
          <a:lstStyle/>
          <a:p>
            <a:pPr algn="ctr"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Dimensionality Reduction:</a:t>
            </a:r>
          </a:p>
          <a:p>
            <a:pPr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Non-Negative Matrix Factorization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10773" y="2410895"/>
            <a:ext cx="1600200" cy="12801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182880" rtlCol="0" anchor="ctr" anchorCtr="1">
            <a:spAutoFit/>
          </a:bodyPr>
          <a:lstStyle/>
          <a:p>
            <a:pPr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K-Means Clustering</a:t>
            </a:r>
          </a:p>
          <a:p>
            <a:pPr defTabSz="1218987"/>
            <a:endParaRPr lang="en-US" sz="1600" dirty="0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29F87B-A1ED-488C-BFF7-BC20041C3701}"/>
              </a:ext>
            </a:extLst>
          </p:cNvPr>
          <p:cNvSpPr/>
          <p:nvPr/>
        </p:nvSpPr>
        <p:spPr>
          <a:xfrm>
            <a:off x="8223221" y="2986322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464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990" y="361645"/>
            <a:ext cx="9753600" cy="699655"/>
          </a:xfrm>
        </p:spPr>
        <p:txBody>
          <a:bodyPr/>
          <a:lstStyle/>
          <a:p>
            <a:r>
              <a:rPr lang="en-US" dirty="0"/>
              <a:t>Prototypical Recipes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" b="1561"/>
          <a:stretch/>
        </p:blipFill>
        <p:spPr>
          <a:xfrm>
            <a:off x="1288216" y="983530"/>
            <a:ext cx="9151185" cy="49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350942" y="2385687"/>
            <a:ext cx="1684993" cy="1257746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1600" dirty="0">
                <a:solidFill>
                  <a:prstClr val="white"/>
                </a:solidFill>
                <a:latin typeface="Constantia"/>
              </a:rPr>
              <a:t>Scrub and Munge Data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3266271" y="2948616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482148" y="2673797"/>
            <a:ext cx="3291840" cy="7232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182880" rtlCol="0">
            <a:spAutoFit/>
          </a:bodyPr>
          <a:lstStyle/>
          <a:p>
            <a:pPr algn="ctr"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Dimensionality Reduction:</a:t>
            </a:r>
          </a:p>
          <a:p>
            <a:pPr algn="ctr"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Principal Component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200" y="2381561"/>
            <a:ext cx="1600200" cy="126187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182880" rtlCol="0" anchor="ctr" anchorCtr="1">
            <a:spAutoFit/>
          </a:bodyPr>
          <a:lstStyle/>
          <a:p>
            <a:pPr defTabSz="1218987"/>
            <a:r>
              <a:rPr lang="en-US" sz="1600" dirty="0">
                <a:solidFill>
                  <a:srgbClr val="000000"/>
                </a:solidFill>
                <a:latin typeface="Constantia"/>
              </a:rPr>
              <a:t>SVM Classifier</a:t>
            </a:r>
          </a:p>
          <a:p>
            <a:pPr defTabSz="1218987"/>
            <a:endParaRPr lang="en-US" sz="1600" dirty="0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29F87B-A1ED-488C-BFF7-BC20041C3701}"/>
              </a:ext>
            </a:extLst>
          </p:cNvPr>
          <p:cNvSpPr/>
          <p:nvPr/>
        </p:nvSpPr>
        <p:spPr>
          <a:xfrm>
            <a:off x="8223221" y="2948616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prstClr val="white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6364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Cuisine Classifier</a:t>
            </a:r>
          </a:p>
        </p:txBody>
      </p:sp>
      <p:graphicFrame>
        <p:nvGraphicFramePr>
          <p:cNvPr id="10" name="Content Placeholder 9" descr="Clustered column chart showing the values of 3 series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455500"/>
              </p:ext>
            </p:extLst>
          </p:nvPr>
        </p:nvGraphicFramePr>
        <p:xfrm>
          <a:off x="2362200" y="1447800"/>
          <a:ext cx="7010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12558" y="1752600"/>
            <a:ext cx="492443" cy="33528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defTabSz="1218987"/>
            <a:r>
              <a:rPr lang="en-US" sz="2000" dirty="0">
                <a:solidFill>
                  <a:srgbClr val="000000"/>
                </a:solidFill>
                <a:latin typeface="Constantia"/>
              </a:rPr>
              <a:t>Classification Accuracy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95B6D-F699-41AA-8F74-793265DCCEB9}"/>
              </a:ext>
            </a:extLst>
          </p:cNvPr>
          <p:cNvSpPr txBox="1"/>
          <p:nvPr/>
        </p:nvSpPr>
        <p:spPr>
          <a:xfrm rot="5400000">
            <a:off x="5621179" y="3727318"/>
            <a:ext cx="492443" cy="41910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defTabSz="1218987"/>
            <a:r>
              <a:rPr lang="en-US" sz="2000" dirty="0">
                <a:solidFill>
                  <a:srgbClr val="000000"/>
                </a:solidFill>
                <a:latin typeface="Constantia"/>
              </a:rPr>
              <a:t>Cuisine Classification Predictions</a:t>
            </a:r>
          </a:p>
        </p:txBody>
      </p:sp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6DB460-9C87-4029-92C3-0F6F8F284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136135"/>
              </p:ext>
            </p:extLst>
          </p:nvPr>
        </p:nvGraphicFramePr>
        <p:xfrm>
          <a:off x="1773381" y="374073"/>
          <a:ext cx="8617527" cy="5320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C6DB460-9C87-4029-92C3-0F6F8F284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904474"/>
              </p:ext>
            </p:extLst>
          </p:nvPr>
        </p:nvGraphicFramePr>
        <p:xfrm>
          <a:off x="1773381" y="266701"/>
          <a:ext cx="8617527" cy="605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342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33400"/>
            <a:ext cx="9676288" cy="1524000"/>
          </a:xfrm>
        </p:spPr>
        <p:txBody>
          <a:bodyPr/>
          <a:lstStyle/>
          <a:p>
            <a:r>
              <a:rPr lang="en-US" sz="4800" dirty="0"/>
              <a:t>A Machine Learning Framework for the Food &amp; Beverage Industry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2362201"/>
            <a:ext cx="9141619" cy="501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David Abrams</a:t>
            </a:r>
          </a:p>
        </p:txBody>
      </p:sp>
    </p:spTree>
    <p:extLst>
      <p:ext uri="{BB962C8B-B14F-4D97-AF65-F5344CB8AC3E}">
        <p14:creationId xmlns:p14="http://schemas.microsoft.com/office/powerpoint/2010/main" val="299169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141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Constantia</vt:lpstr>
      <vt:lpstr>Cooking 16x9</vt:lpstr>
      <vt:lpstr>A Machine Learning Framework for the Food &amp; Beverage Industry</vt:lpstr>
      <vt:lpstr>PowerPoint Presentation</vt:lpstr>
      <vt:lpstr>Work Flow</vt:lpstr>
      <vt:lpstr>Prototypical Recipes</vt:lpstr>
      <vt:lpstr>Work Flow</vt:lpstr>
      <vt:lpstr>Cuisine Classifier</vt:lpstr>
      <vt:lpstr>PowerPoint Presentation</vt:lpstr>
      <vt:lpstr>PowerPoint Presentation</vt:lpstr>
      <vt:lpstr>A Machine Learning Framework for the Food &amp; Beverage Industry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Framework for the Food &amp; Beverage Industry</dc:title>
  <dc:creator>David Abrams</dc:creator>
  <cp:lastModifiedBy>David Abrams</cp:lastModifiedBy>
  <cp:revision>6</cp:revision>
  <dcterms:created xsi:type="dcterms:W3CDTF">2017-10-04T12:31:40Z</dcterms:created>
  <dcterms:modified xsi:type="dcterms:W3CDTF">2017-11-02T17:28:39Z</dcterms:modified>
</cp:coreProperties>
</file>